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77" r:id="rId7"/>
    <p:sldId id="279" r:id="rId8"/>
    <p:sldId id="278" r:id="rId9"/>
    <p:sldId id="263" r:id="rId10"/>
    <p:sldId id="264" r:id="rId11"/>
    <p:sldId id="280"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D8E918E6-BBA9-4F6D-8D32-B3C2811249B6}" type="datetimeFigureOut">
              <a:rPr lang="en-US" smtClean="0"/>
              <a:t>2/21/2019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5D6A883-359B-4D5C-A0E9-D507BAF76CBC}" type="slidenum">
              <a:rPr lang="en-US" smtClean="0"/>
              <a:t>‹#›</a:t>
            </a:fld>
            <a:endParaRPr lang="en-US"/>
          </a:p>
        </p:txBody>
      </p:sp>
    </p:spTree>
    <p:extLst>
      <p:ext uri="{BB962C8B-B14F-4D97-AF65-F5344CB8AC3E}">
        <p14:creationId xmlns:p14="http://schemas.microsoft.com/office/powerpoint/2010/main" val="2247983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D8E918E6-BBA9-4F6D-8D32-B3C2811249B6}" type="datetimeFigureOut">
              <a:rPr lang="en-US" smtClean="0"/>
              <a:t>2/21/2019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5D6A883-359B-4D5C-A0E9-D507BAF76CBC}" type="slidenum">
              <a:rPr lang="en-US" smtClean="0"/>
              <a:t>‹#›</a:t>
            </a:fld>
            <a:endParaRPr lang="en-US"/>
          </a:p>
        </p:txBody>
      </p:sp>
    </p:spTree>
    <p:extLst>
      <p:ext uri="{BB962C8B-B14F-4D97-AF65-F5344CB8AC3E}">
        <p14:creationId xmlns:p14="http://schemas.microsoft.com/office/powerpoint/2010/main" val="4013361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D8E918E6-BBA9-4F6D-8D32-B3C2811249B6}" type="datetimeFigureOut">
              <a:rPr lang="en-US" smtClean="0"/>
              <a:t>2/21/2019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5D6A883-359B-4D5C-A0E9-D507BAF76CBC}" type="slidenum">
              <a:rPr lang="en-US" smtClean="0"/>
              <a:t>‹#›</a:t>
            </a:fld>
            <a:endParaRPr lang="en-US"/>
          </a:p>
        </p:txBody>
      </p:sp>
    </p:spTree>
    <p:extLst>
      <p:ext uri="{BB962C8B-B14F-4D97-AF65-F5344CB8AC3E}">
        <p14:creationId xmlns:p14="http://schemas.microsoft.com/office/powerpoint/2010/main" val="1788999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D8E918E6-BBA9-4F6D-8D32-B3C2811249B6}" type="datetimeFigureOut">
              <a:rPr lang="en-US" smtClean="0"/>
              <a:t>2/21/2019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5D6A883-359B-4D5C-A0E9-D507BAF76CBC}" type="slidenum">
              <a:rPr lang="en-US" smtClean="0"/>
              <a:t>‹#›</a:t>
            </a:fld>
            <a:endParaRPr lang="en-US"/>
          </a:p>
        </p:txBody>
      </p:sp>
    </p:spTree>
    <p:extLst>
      <p:ext uri="{BB962C8B-B14F-4D97-AF65-F5344CB8AC3E}">
        <p14:creationId xmlns:p14="http://schemas.microsoft.com/office/powerpoint/2010/main" val="2631254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8E918E6-BBA9-4F6D-8D32-B3C2811249B6}" type="datetimeFigureOut">
              <a:rPr lang="en-US" smtClean="0"/>
              <a:t>2/21/2019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5D6A883-359B-4D5C-A0E9-D507BAF76CBC}" type="slidenum">
              <a:rPr lang="en-US" smtClean="0"/>
              <a:t>‹#›</a:t>
            </a:fld>
            <a:endParaRPr lang="en-US"/>
          </a:p>
        </p:txBody>
      </p:sp>
    </p:spTree>
    <p:extLst>
      <p:ext uri="{BB962C8B-B14F-4D97-AF65-F5344CB8AC3E}">
        <p14:creationId xmlns:p14="http://schemas.microsoft.com/office/powerpoint/2010/main" val="2610943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D8E918E6-BBA9-4F6D-8D32-B3C2811249B6}" type="datetimeFigureOut">
              <a:rPr lang="en-US" smtClean="0"/>
              <a:t>2/21/2019</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F5D6A883-359B-4D5C-A0E9-D507BAF76CBC}" type="slidenum">
              <a:rPr lang="en-US" smtClean="0"/>
              <a:t>‹#›</a:t>
            </a:fld>
            <a:endParaRPr lang="en-US"/>
          </a:p>
        </p:txBody>
      </p:sp>
    </p:spTree>
    <p:extLst>
      <p:ext uri="{BB962C8B-B14F-4D97-AF65-F5344CB8AC3E}">
        <p14:creationId xmlns:p14="http://schemas.microsoft.com/office/powerpoint/2010/main" val="1102503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D8E918E6-BBA9-4F6D-8D32-B3C2811249B6}" type="datetimeFigureOut">
              <a:rPr lang="en-US" smtClean="0"/>
              <a:t>2/21/2019</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F5D6A883-359B-4D5C-A0E9-D507BAF76CBC}" type="slidenum">
              <a:rPr lang="en-US" smtClean="0"/>
              <a:t>‹#›</a:t>
            </a:fld>
            <a:endParaRPr lang="en-US"/>
          </a:p>
        </p:txBody>
      </p:sp>
    </p:spTree>
    <p:extLst>
      <p:ext uri="{BB962C8B-B14F-4D97-AF65-F5344CB8AC3E}">
        <p14:creationId xmlns:p14="http://schemas.microsoft.com/office/powerpoint/2010/main" val="1161558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D8E918E6-BBA9-4F6D-8D32-B3C2811249B6}" type="datetimeFigureOut">
              <a:rPr lang="en-US" smtClean="0"/>
              <a:t>2/21/2019</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F5D6A883-359B-4D5C-A0E9-D507BAF76CBC}" type="slidenum">
              <a:rPr lang="en-US" smtClean="0"/>
              <a:t>‹#›</a:t>
            </a:fld>
            <a:endParaRPr lang="en-US"/>
          </a:p>
        </p:txBody>
      </p:sp>
    </p:spTree>
    <p:extLst>
      <p:ext uri="{BB962C8B-B14F-4D97-AF65-F5344CB8AC3E}">
        <p14:creationId xmlns:p14="http://schemas.microsoft.com/office/powerpoint/2010/main" val="2505861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8E918E6-BBA9-4F6D-8D32-B3C2811249B6}" type="datetimeFigureOut">
              <a:rPr lang="en-US" smtClean="0"/>
              <a:t>2/21/2019</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F5D6A883-359B-4D5C-A0E9-D507BAF76CBC}" type="slidenum">
              <a:rPr lang="en-US" smtClean="0"/>
              <a:t>‹#›</a:t>
            </a:fld>
            <a:endParaRPr lang="en-US"/>
          </a:p>
        </p:txBody>
      </p:sp>
    </p:spTree>
    <p:extLst>
      <p:ext uri="{BB962C8B-B14F-4D97-AF65-F5344CB8AC3E}">
        <p14:creationId xmlns:p14="http://schemas.microsoft.com/office/powerpoint/2010/main" val="211782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8E918E6-BBA9-4F6D-8D32-B3C2811249B6}" type="datetimeFigureOut">
              <a:rPr lang="en-US" smtClean="0"/>
              <a:t>2/21/2019</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F5D6A883-359B-4D5C-A0E9-D507BAF76CBC}" type="slidenum">
              <a:rPr lang="en-US" smtClean="0"/>
              <a:t>‹#›</a:t>
            </a:fld>
            <a:endParaRPr lang="en-US"/>
          </a:p>
        </p:txBody>
      </p:sp>
    </p:spTree>
    <p:extLst>
      <p:ext uri="{BB962C8B-B14F-4D97-AF65-F5344CB8AC3E}">
        <p14:creationId xmlns:p14="http://schemas.microsoft.com/office/powerpoint/2010/main" val="1218405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8E918E6-BBA9-4F6D-8D32-B3C2811249B6}" type="datetimeFigureOut">
              <a:rPr lang="en-US" smtClean="0"/>
              <a:t>2/21/2019</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F5D6A883-359B-4D5C-A0E9-D507BAF76CBC}" type="slidenum">
              <a:rPr lang="en-US" smtClean="0"/>
              <a:t>‹#›</a:t>
            </a:fld>
            <a:endParaRPr lang="en-US"/>
          </a:p>
        </p:txBody>
      </p:sp>
    </p:spTree>
    <p:extLst>
      <p:ext uri="{BB962C8B-B14F-4D97-AF65-F5344CB8AC3E}">
        <p14:creationId xmlns:p14="http://schemas.microsoft.com/office/powerpoint/2010/main" val="1705345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E918E6-BBA9-4F6D-8D32-B3C2811249B6}" type="datetimeFigureOut">
              <a:rPr lang="en-US" smtClean="0"/>
              <a:t>2/21/2019</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D6A883-359B-4D5C-A0E9-D507BAF76CBC}" type="slidenum">
              <a:rPr lang="en-US" smtClean="0"/>
              <a:t>‹#›</a:t>
            </a:fld>
            <a:endParaRPr lang="en-US"/>
          </a:p>
        </p:txBody>
      </p:sp>
    </p:spTree>
    <p:extLst>
      <p:ext uri="{BB962C8B-B14F-4D97-AF65-F5344CB8AC3E}">
        <p14:creationId xmlns:p14="http://schemas.microsoft.com/office/powerpoint/2010/main" val="738373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484784"/>
            <a:ext cx="7772400" cy="1470025"/>
          </a:xfrm>
        </p:spPr>
        <p:txBody>
          <a:bodyPr>
            <a:normAutofit/>
          </a:bodyPr>
          <a:lstStyle/>
          <a:p>
            <a:r>
              <a:rPr lang="en-US" sz="6600" b="1" dirty="0" smtClean="0"/>
              <a:t>Biochemistry</a:t>
            </a:r>
            <a:endParaRPr lang="en-US" sz="6600" b="1" dirty="0"/>
          </a:p>
        </p:txBody>
      </p:sp>
      <p:sp>
        <p:nvSpPr>
          <p:cNvPr id="3" name="عنوان فرعي 2"/>
          <p:cNvSpPr>
            <a:spLocks noGrp="1"/>
          </p:cNvSpPr>
          <p:nvPr>
            <p:ph type="subTitle" idx="1"/>
          </p:nvPr>
        </p:nvSpPr>
        <p:spPr>
          <a:xfrm>
            <a:off x="1371600" y="2924944"/>
            <a:ext cx="6400800" cy="1752600"/>
          </a:xfrm>
        </p:spPr>
        <p:txBody>
          <a:bodyPr>
            <a:normAutofit/>
          </a:bodyPr>
          <a:lstStyle/>
          <a:p>
            <a:r>
              <a:rPr lang="en-US" sz="4800" b="1" dirty="0" smtClean="0">
                <a:solidFill>
                  <a:schemeClr val="tx1"/>
                </a:solidFill>
              </a:rPr>
              <a:t>Lec:2</a:t>
            </a:r>
            <a:endParaRPr lang="en-US" sz="4800" b="1" dirty="0">
              <a:solidFill>
                <a:schemeClr val="tx1"/>
              </a:solidFill>
            </a:endParaRPr>
          </a:p>
        </p:txBody>
      </p:sp>
      <p:sp>
        <p:nvSpPr>
          <p:cNvPr id="4" name="مستطيل 3"/>
          <p:cNvSpPr/>
          <p:nvPr/>
        </p:nvSpPr>
        <p:spPr>
          <a:xfrm>
            <a:off x="2699792" y="5229200"/>
            <a:ext cx="7560840" cy="1384995"/>
          </a:xfrm>
          <a:prstGeom prst="rect">
            <a:avLst/>
          </a:prstGeom>
        </p:spPr>
        <p:txBody>
          <a:bodyPr wrap="square">
            <a:spAutoFit/>
          </a:bodyPr>
          <a:lstStyle/>
          <a:p>
            <a:pPr algn="ctr"/>
            <a:r>
              <a:rPr lang="en-US" sz="2800" b="1" dirty="0" err="1">
                <a:cs typeface="+mj-cs"/>
              </a:rPr>
              <a:t>Dr.Radhwan</a:t>
            </a:r>
            <a:r>
              <a:rPr lang="en-US" sz="2800" b="1" dirty="0">
                <a:cs typeface="+mj-cs"/>
              </a:rPr>
              <a:t> M. </a:t>
            </a:r>
            <a:r>
              <a:rPr lang="en-US" sz="2800" b="1" dirty="0" err="1">
                <a:cs typeface="+mj-cs"/>
              </a:rPr>
              <a:t>Asal</a:t>
            </a:r>
            <a:endParaRPr lang="en-US" sz="2800" b="1" dirty="0">
              <a:cs typeface="+mj-cs"/>
            </a:endParaRPr>
          </a:p>
          <a:p>
            <a:pPr algn="ctr"/>
            <a:r>
              <a:rPr lang="en-US" sz="2800" b="1" dirty="0" err="1">
                <a:cs typeface="+mj-cs"/>
              </a:rPr>
              <a:t>Bsc</a:t>
            </a:r>
            <a:r>
              <a:rPr lang="en-US" sz="2800" b="1" dirty="0">
                <a:cs typeface="+mj-cs"/>
              </a:rPr>
              <a:t>. Pharmacy</a:t>
            </a:r>
          </a:p>
          <a:p>
            <a:pPr algn="ctr"/>
            <a:r>
              <a:rPr lang="en-US" sz="2800" b="1" dirty="0">
                <a:cs typeface="+mj-cs"/>
              </a:rPr>
              <a:t>MSC ,PhD  Clinical </a:t>
            </a:r>
            <a:r>
              <a:rPr lang="en-US" sz="2800" b="1" dirty="0" smtClean="0">
                <a:cs typeface="+mj-cs"/>
              </a:rPr>
              <a:t>Biochemistry</a:t>
            </a:r>
            <a:endParaRPr lang="en-US" sz="2800" b="1" dirty="0">
              <a:cs typeface="+mj-cs"/>
            </a:endParaRPr>
          </a:p>
        </p:txBody>
      </p:sp>
    </p:spTree>
    <p:extLst>
      <p:ext uri="{BB962C8B-B14F-4D97-AF65-F5344CB8AC3E}">
        <p14:creationId xmlns:p14="http://schemas.microsoft.com/office/powerpoint/2010/main" val="2758988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332656"/>
            <a:ext cx="8208912" cy="5909310"/>
          </a:xfrm>
          <a:prstGeom prst="rect">
            <a:avLst/>
          </a:prstGeom>
        </p:spPr>
        <p:txBody>
          <a:bodyPr wrap="square">
            <a:spAutoFit/>
          </a:bodyPr>
          <a:lstStyle/>
          <a:p>
            <a:pPr algn="just">
              <a:lnSpc>
                <a:spcPct val="150000"/>
              </a:lnSpc>
            </a:pPr>
            <a:r>
              <a:rPr lang="en-US" sz="2800" b="1" dirty="0"/>
              <a:t>Release of free energy during electron </a:t>
            </a:r>
            <a:r>
              <a:rPr lang="en-US" sz="2800" b="1" dirty="0" smtClean="0"/>
              <a:t>transport</a:t>
            </a:r>
          </a:p>
          <a:p>
            <a:pPr algn="just">
              <a:lnSpc>
                <a:spcPct val="150000"/>
              </a:lnSpc>
            </a:pPr>
            <a:r>
              <a:rPr lang="en-US" sz="2800" b="1" dirty="0" smtClean="0"/>
              <a:t>Redox </a:t>
            </a:r>
            <a:r>
              <a:rPr lang="en-US" sz="2800" b="1" dirty="0"/>
              <a:t>pairs: </a:t>
            </a:r>
            <a:r>
              <a:rPr lang="en-US" sz="2800" dirty="0"/>
              <a:t>Oxidation (loss of electrons) of one compound is always accompanied by reduction (gain of electrons) of a second substance. For example, </a:t>
            </a:r>
            <a:r>
              <a:rPr lang="en-US" sz="2800" dirty="0" smtClean="0"/>
              <a:t>shows the oxidation </a:t>
            </a:r>
            <a:r>
              <a:rPr lang="en-US" sz="2800" dirty="0"/>
              <a:t>of NADH to </a:t>
            </a:r>
            <a:r>
              <a:rPr lang="en-US" sz="2800" dirty="0" smtClean="0"/>
              <a:t>NAD+ accompanied </a:t>
            </a:r>
            <a:r>
              <a:rPr lang="en-US" sz="2800" dirty="0"/>
              <a:t>by the reduction of FAD to </a:t>
            </a:r>
            <a:r>
              <a:rPr lang="en-US" sz="2800" dirty="0" smtClean="0"/>
              <a:t>FADH2.Such </a:t>
            </a:r>
            <a:r>
              <a:rPr lang="en-US" sz="2800" dirty="0"/>
              <a:t>oxidation-reduction reactions can be written as the sum of two half-reactions: an isolated oxidation reaction and a separate reduction reaction </a:t>
            </a:r>
            <a:r>
              <a:rPr lang="en-US" sz="2800" dirty="0" smtClean="0"/>
              <a:t>.</a:t>
            </a:r>
            <a:endParaRPr lang="en-US" sz="2800" dirty="0"/>
          </a:p>
        </p:txBody>
      </p:sp>
    </p:spTree>
    <p:extLst>
      <p:ext uri="{BB962C8B-B14F-4D97-AF65-F5344CB8AC3E}">
        <p14:creationId xmlns:p14="http://schemas.microsoft.com/office/powerpoint/2010/main" val="20781184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614293"/>
            <a:ext cx="7776864" cy="5262979"/>
          </a:xfrm>
          <a:prstGeom prst="rect">
            <a:avLst/>
          </a:prstGeom>
        </p:spPr>
        <p:txBody>
          <a:bodyPr wrap="square">
            <a:spAutoFit/>
          </a:bodyPr>
          <a:lstStyle/>
          <a:p>
            <a:pPr algn="just">
              <a:lnSpc>
                <a:spcPct val="150000"/>
              </a:lnSpc>
            </a:pPr>
            <a:r>
              <a:rPr lang="en-US" sz="3200" dirty="0"/>
              <a:t>NAD+ and NADH form a redox pair, as do FAD and FADH2 .Redox pairs differ in their tendency to lose electrons. This tendency is a characteristic of a particular redox pair, and can be quantitatively specified by a constant, </a:t>
            </a:r>
            <a:r>
              <a:rPr lang="en-US" sz="3200" dirty="0" err="1"/>
              <a:t>Eo</a:t>
            </a:r>
            <a:r>
              <a:rPr lang="en-US" sz="3200" dirty="0"/>
              <a:t> (the </a:t>
            </a:r>
            <a:r>
              <a:rPr lang="en-US" sz="3200" b="1" dirty="0"/>
              <a:t>standard reduction potential), </a:t>
            </a:r>
            <a:r>
              <a:rPr lang="en-US" sz="3200" dirty="0"/>
              <a:t>with units in volts. </a:t>
            </a:r>
            <a:r>
              <a:rPr lang="en-US" sz="3200" b="1" dirty="0"/>
              <a:t> </a:t>
            </a:r>
            <a:endParaRPr lang="en-US" sz="3200" dirty="0"/>
          </a:p>
        </p:txBody>
      </p:sp>
    </p:spTree>
    <p:extLst>
      <p:ext uri="{BB962C8B-B14F-4D97-AF65-F5344CB8AC3E}">
        <p14:creationId xmlns:p14="http://schemas.microsoft.com/office/powerpoint/2010/main" val="3298646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168"/>
            <a:ext cx="9144000" cy="6829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زر إجراء: النهاية 1">
            <a:hlinkClick r:id="" action="ppaction://hlinkshowjump?jump=lastslide" highlightClick="1"/>
          </p:cNvPr>
          <p:cNvSpPr/>
          <p:nvPr/>
        </p:nvSpPr>
        <p:spPr>
          <a:xfrm>
            <a:off x="7956376" y="6093296"/>
            <a:ext cx="1187624" cy="764704"/>
          </a:xfrm>
          <a:prstGeom prst="actionButtonEnd">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IQ"/>
          </a:p>
        </p:txBody>
      </p:sp>
    </p:spTree>
    <p:extLst>
      <p:ext uri="{BB962C8B-B14F-4D97-AF65-F5344CB8AC3E}">
        <p14:creationId xmlns:p14="http://schemas.microsoft.com/office/powerpoint/2010/main" val="2170700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44624"/>
            <a:ext cx="5409558" cy="584775"/>
          </a:xfrm>
          <a:prstGeom prst="rect">
            <a:avLst/>
          </a:prstGeom>
        </p:spPr>
        <p:txBody>
          <a:bodyPr wrap="none">
            <a:spAutoFit/>
          </a:bodyPr>
          <a:lstStyle/>
          <a:p>
            <a:r>
              <a:rPr lang="en-US" sz="3200" b="1" dirty="0"/>
              <a:t>ELECTRON TRANSPORT CHAIN </a:t>
            </a:r>
            <a:endParaRPr lang="en-US" sz="3200" dirty="0"/>
          </a:p>
        </p:txBody>
      </p:sp>
      <p:sp>
        <p:nvSpPr>
          <p:cNvPr id="3" name="مستطيل 2"/>
          <p:cNvSpPr/>
          <p:nvPr/>
        </p:nvSpPr>
        <p:spPr>
          <a:xfrm>
            <a:off x="251520" y="544026"/>
            <a:ext cx="8640960" cy="5909310"/>
          </a:xfrm>
          <a:prstGeom prst="rect">
            <a:avLst/>
          </a:prstGeom>
        </p:spPr>
        <p:txBody>
          <a:bodyPr wrap="square">
            <a:spAutoFit/>
          </a:bodyPr>
          <a:lstStyle/>
          <a:p>
            <a:pPr algn="just">
              <a:lnSpc>
                <a:spcPct val="150000"/>
              </a:lnSpc>
            </a:pPr>
            <a:r>
              <a:rPr lang="en-US" sz="2800" dirty="0" smtClean="0"/>
              <a:t>The electron transport chain is present in the </a:t>
            </a:r>
            <a:r>
              <a:rPr lang="en-US" sz="2800" b="1" dirty="0" smtClean="0"/>
              <a:t>inner mitochondrial membrane </a:t>
            </a:r>
            <a:r>
              <a:rPr lang="en-US" sz="2800" dirty="0" smtClean="0"/>
              <a:t>and is the final common pathway by which electrons derived from different fuels of the body flow to oxygen. Although </a:t>
            </a:r>
            <a:r>
              <a:rPr lang="en-US" sz="2800" dirty="0"/>
              <a:t>the outer membrane contains special pores, making it freely </a:t>
            </a:r>
            <a:r>
              <a:rPr lang="en-US" sz="2800" dirty="0" smtClean="0"/>
              <a:t>permeable </a:t>
            </a:r>
            <a:r>
              <a:rPr lang="en-US" sz="2800" dirty="0"/>
              <a:t>to most ions and small molecules, the inner mitochondrial membrane is a specialized structure that is impermeable to most small ions, including </a:t>
            </a:r>
            <a:r>
              <a:rPr lang="en-US" sz="2800" dirty="0" err="1" smtClean="0"/>
              <a:t>H,Na,K</a:t>
            </a:r>
            <a:r>
              <a:rPr lang="en-US" sz="2800" dirty="0" smtClean="0"/>
              <a:t> and  small </a:t>
            </a:r>
            <a:r>
              <a:rPr lang="en-US" sz="2800" dirty="0"/>
              <a:t>molecules such </a:t>
            </a:r>
            <a:r>
              <a:rPr lang="en-US" sz="2800" dirty="0" smtClean="0"/>
              <a:t>as ATP</a:t>
            </a:r>
            <a:r>
              <a:rPr lang="en-US" sz="2800" dirty="0"/>
              <a:t>, ADP, pyruvate, </a:t>
            </a:r>
            <a:r>
              <a:rPr lang="en-US" sz="2800" dirty="0" smtClean="0"/>
              <a:t>and</a:t>
            </a:r>
            <a:endParaRPr lang="en-US" sz="2800" dirty="0"/>
          </a:p>
        </p:txBody>
      </p:sp>
      <p:cxnSp>
        <p:nvCxnSpPr>
          <p:cNvPr id="5" name="رابط كسهم مستقيم 4"/>
          <p:cNvCxnSpPr/>
          <p:nvPr/>
        </p:nvCxnSpPr>
        <p:spPr>
          <a:xfrm>
            <a:off x="7740352" y="6093296"/>
            <a:ext cx="86409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214772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16632"/>
            <a:ext cx="8568952" cy="6647974"/>
          </a:xfrm>
          <a:prstGeom prst="rect">
            <a:avLst/>
          </a:prstGeom>
        </p:spPr>
        <p:txBody>
          <a:bodyPr wrap="square">
            <a:spAutoFit/>
          </a:bodyPr>
          <a:lstStyle/>
          <a:p>
            <a:pPr algn="just">
              <a:lnSpc>
                <a:spcPct val="150000"/>
              </a:lnSpc>
            </a:pPr>
            <a:r>
              <a:rPr lang="en-US" sz="2800" dirty="0"/>
              <a:t>other metabolites important to mitochondrial </a:t>
            </a:r>
            <a:r>
              <a:rPr lang="en-US" sz="2800" dirty="0" smtClean="0"/>
              <a:t>function. </a:t>
            </a:r>
            <a:r>
              <a:rPr lang="en-US" sz="2800" dirty="0"/>
              <a:t>Specialized carriers or transport systems are required to move ions or molecules across this membrane. </a:t>
            </a:r>
          </a:p>
          <a:p>
            <a:pPr algn="just">
              <a:lnSpc>
                <a:spcPct val="150000"/>
              </a:lnSpc>
            </a:pPr>
            <a:r>
              <a:rPr lang="en-US" sz="3200" b="1" dirty="0" smtClean="0"/>
              <a:t>Reactions </a:t>
            </a:r>
            <a:r>
              <a:rPr lang="en-US" sz="3200" b="1" dirty="0"/>
              <a:t>of the electron transport chain </a:t>
            </a:r>
            <a:endParaRPr lang="en-US" sz="3200" dirty="0"/>
          </a:p>
          <a:p>
            <a:pPr algn="just">
              <a:lnSpc>
                <a:spcPct val="150000"/>
              </a:lnSpc>
            </a:pPr>
            <a:r>
              <a:rPr lang="en-US" sz="2800" dirty="0"/>
              <a:t>With the exception of coenzyme Q, all members of this chain are proteins. These may function as enzymes as is the case with the dehydrogenases, they may contain iron as part of an iron-sulfur center, they may be coordinated with a porphyrin ring as in the cytochromes, or they may contain copper, as does the cytochrome a </a:t>
            </a:r>
            <a:r>
              <a:rPr lang="en-US" sz="2800" dirty="0" smtClean="0"/>
              <a:t>+a3 complex</a:t>
            </a:r>
            <a:r>
              <a:rPr lang="en-US" sz="2800" dirty="0"/>
              <a:t>. </a:t>
            </a:r>
            <a:endParaRPr lang="en-US" sz="2800" dirty="0" smtClean="0"/>
          </a:p>
        </p:txBody>
      </p:sp>
    </p:spTree>
    <p:extLst>
      <p:ext uri="{BB962C8B-B14F-4D97-AF65-F5344CB8AC3E}">
        <p14:creationId xmlns:p14="http://schemas.microsoft.com/office/powerpoint/2010/main" val="2154503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 t="2955" r="5" b="12245"/>
          <a:stretch/>
        </p:blipFill>
        <p:spPr bwMode="auto">
          <a:xfrm>
            <a:off x="179512" y="0"/>
            <a:ext cx="8964488"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0346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16632"/>
            <a:ext cx="8640960" cy="6555641"/>
          </a:xfrm>
          <a:prstGeom prst="rect">
            <a:avLst/>
          </a:prstGeom>
        </p:spPr>
        <p:txBody>
          <a:bodyPr wrap="square">
            <a:spAutoFit/>
          </a:bodyPr>
          <a:lstStyle/>
          <a:p>
            <a:pPr algn="just">
              <a:lnSpc>
                <a:spcPct val="150000"/>
              </a:lnSpc>
            </a:pPr>
            <a:r>
              <a:rPr lang="en-US" sz="2800" b="1" dirty="0"/>
              <a:t>1.Formation of NADH: </a:t>
            </a:r>
            <a:endParaRPr lang="en-US" sz="2800" dirty="0"/>
          </a:p>
          <a:p>
            <a:pPr algn="just">
              <a:lnSpc>
                <a:spcPct val="150000"/>
              </a:lnSpc>
            </a:pPr>
            <a:r>
              <a:rPr lang="en-US" sz="2800" dirty="0"/>
              <a:t>NAD</a:t>
            </a:r>
            <a:r>
              <a:rPr lang="en-US" sz="2800" baseline="30000" dirty="0"/>
              <a:t>+</a:t>
            </a:r>
            <a:r>
              <a:rPr lang="en-US" sz="2800" dirty="0"/>
              <a:t> is reduced to NADH by dehydrogenases that  remove two hydrogen atoms from their substrate. Both electrons but  only one proton (that is a hydride ion, :H are transferred to the NAD</a:t>
            </a:r>
            <a:r>
              <a:rPr lang="en-US" sz="2800" baseline="30000" dirty="0"/>
              <a:t>+ </a:t>
            </a:r>
            <a:r>
              <a:rPr lang="en-US" sz="2800" dirty="0"/>
              <a:t>forming NADH plus a free proton H+. </a:t>
            </a:r>
          </a:p>
          <a:p>
            <a:pPr algn="just">
              <a:lnSpc>
                <a:spcPct val="150000"/>
              </a:lnSpc>
            </a:pPr>
            <a:r>
              <a:rPr lang="en-US" sz="2800" dirty="0" smtClean="0"/>
              <a:t>2</a:t>
            </a:r>
            <a:r>
              <a:rPr lang="en-US" sz="2800" dirty="0"/>
              <a:t>. </a:t>
            </a:r>
            <a:r>
              <a:rPr lang="en-US" sz="2800" b="1" dirty="0"/>
              <a:t>NADH dehydrogenase: </a:t>
            </a:r>
            <a:r>
              <a:rPr lang="en-US" sz="2800" dirty="0"/>
              <a:t>The free proton plus the hydride ion carried by NADH are next transferred to </a:t>
            </a:r>
            <a:r>
              <a:rPr lang="en-US" sz="2800" i="1" dirty="0"/>
              <a:t>NADH dehydrogenase, </a:t>
            </a:r>
            <a:r>
              <a:rPr lang="en-US" sz="2800" dirty="0"/>
              <a:t>an enzyme complex </a:t>
            </a:r>
            <a:r>
              <a:rPr lang="en-US" sz="2800" dirty="0" smtClean="0"/>
              <a:t>(complex I</a:t>
            </a:r>
            <a:r>
              <a:rPr lang="en-US" sz="2800" dirty="0" smtClean="0"/>
              <a:t>)   embedded </a:t>
            </a:r>
            <a:r>
              <a:rPr lang="en-US" sz="2800" dirty="0"/>
              <a:t>in the </a:t>
            </a:r>
            <a:r>
              <a:rPr lang="en-US" sz="2800" dirty="0" smtClean="0"/>
              <a:t> inner mitochondrial membrane </a:t>
            </a:r>
            <a:r>
              <a:rPr lang="en-US" sz="2800" dirty="0" smtClean="0"/>
              <a:t>this……..</a:t>
            </a:r>
            <a:endParaRPr lang="en-US" sz="2800" dirty="0"/>
          </a:p>
        </p:txBody>
      </p:sp>
    </p:spTree>
    <p:extLst>
      <p:ext uri="{BB962C8B-B14F-4D97-AF65-F5344CB8AC3E}">
        <p14:creationId xmlns:p14="http://schemas.microsoft.com/office/powerpoint/2010/main" val="1840224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71400"/>
            <a:ext cx="9144000" cy="7201972"/>
          </a:xfrm>
          <a:prstGeom prst="rect">
            <a:avLst/>
          </a:prstGeom>
        </p:spPr>
        <p:txBody>
          <a:bodyPr wrap="square">
            <a:spAutoFit/>
          </a:bodyPr>
          <a:lstStyle/>
          <a:p>
            <a:pPr algn="just">
              <a:lnSpc>
                <a:spcPct val="150000"/>
              </a:lnSpc>
            </a:pPr>
            <a:r>
              <a:rPr lang="en-US" sz="2800" dirty="0"/>
              <a:t>complex has a tightly bound molecule of </a:t>
            </a:r>
            <a:r>
              <a:rPr lang="en-US" sz="2800" dirty="0" err="1"/>
              <a:t>flavin</a:t>
            </a:r>
            <a:r>
              <a:rPr lang="en-US" sz="2800" dirty="0"/>
              <a:t> mononucleotide (FMN, a coenzyme structurally related to FAD) that accepts the two hydrogen atoms(2e-+2H+) becoming FMNH2. </a:t>
            </a:r>
            <a:r>
              <a:rPr lang="en-US" sz="2800" i="1" dirty="0"/>
              <a:t>NADH dehydrogenase </a:t>
            </a:r>
            <a:r>
              <a:rPr lang="en-US" sz="2800" dirty="0"/>
              <a:t>also contains several iron atoms paired with sulfur atoms to make </a:t>
            </a:r>
            <a:r>
              <a:rPr lang="en-US" sz="2800" b="1" dirty="0"/>
              <a:t>iron-sulfur centers</a:t>
            </a:r>
            <a:r>
              <a:rPr lang="en-US" sz="2800" dirty="0"/>
              <a:t>. These are necessary for the transfer of the hydrogen atoms to the next member of the chain, ubiquinone (known as coenzyme Q). </a:t>
            </a:r>
          </a:p>
          <a:p>
            <a:pPr algn="just">
              <a:lnSpc>
                <a:spcPct val="150000"/>
              </a:lnSpc>
            </a:pPr>
            <a:r>
              <a:rPr lang="en-US" sz="2800" b="1" dirty="0" smtClean="0"/>
              <a:t>3</a:t>
            </a:r>
            <a:r>
              <a:rPr lang="en-US" sz="2800" b="1" dirty="0" smtClean="0"/>
              <a:t>. Coenzyme Q: </a:t>
            </a:r>
            <a:r>
              <a:rPr lang="en-US" sz="2800" dirty="0" smtClean="0"/>
              <a:t>Coenzyme Q is a </a:t>
            </a:r>
            <a:r>
              <a:rPr lang="en-US" sz="2800" dirty="0" err="1" smtClean="0"/>
              <a:t>quinone</a:t>
            </a:r>
            <a:r>
              <a:rPr lang="en-US" sz="2800" dirty="0" smtClean="0"/>
              <a:t> derivative with a long </a:t>
            </a:r>
            <a:r>
              <a:rPr lang="en-US" sz="2800" dirty="0" err="1" smtClean="0"/>
              <a:t>isoprenoid</a:t>
            </a:r>
            <a:r>
              <a:rPr lang="en-US" sz="2800" dirty="0" smtClean="0"/>
              <a:t> tail.it is also called </a:t>
            </a:r>
            <a:r>
              <a:rPr lang="en-US" sz="2800" b="1" dirty="0" smtClean="0"/>
              <a:t>ubiquinone </a:t>
            </a:r>
            <a:r>
              <a:rPr lang="en-US" sz="2800" dirty="0" smtClean="0"/>
              <a:t>because it is ubiquitous in biologic systems. </a:t>
            </a:r>
            <a:endParaRPr lang="en-US" sz="2800" dirty="0"/>
          </a:p>
        </p:txBody>
      </p:sp>
    </p:spTree>
    <p:extLst>
      <p:ext uri="{BB962C8B-B14F-4D97-AF65-F5344CB8AC3E}">
        <p14:creationId xmlns:p14="http://schemas.microsoft.com/office/powerpoint/2010/main" val="1356688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71400"/>
            <a:ext cx="9144000" cy="7201972"/>
          </a:xfrm>
          <a:prstGeom prst="rect">
            <a:avLst/>
          </a:prstGeom>
        </p:spPr>
        <p:txBody>
          <a:bodyPr wrap="square">
            <a:spAutoFit/>
          </a:bodyPr>
          <a:lstStyle/>
          <a:p>
            <a:pPr algn="just">
              <a:lnSpc>
                <a:spcPct val="150000"/>
              </a:lnSpc>
            </a:pPr>
            <a:r>
              <a:rPr lang="en-US" sz="2800" dirty="0"/>
              <a:t>Coenzyme Q can accept hydrogen atoms both from FMNH2 produced by </a:t>
            </a:r>
            <a:r>
              <a:rPr lang="en-US" sz="2800" i="1" dirty="0"/>
              <a:t>NADH dehydrogenase, </a:t>
            </a:r>
            <a:r>
              <a:rPr lang="en-US" sz="2800" dirty="0"/>
              <a:t>and from FADH2 (Complex II), which is produced by </a:t>
            </a:r>
            <a:r>
              <a:rPr lang="en-US" sz="2800" i="1" dirty="0"/>
              <a:t>succinate dehydrogenase </a:t>
            </a:r>
            <a:r>
              <a:rPr lang="en-US" sz="2800" dirty="0"/>
              <a:t>and acyl </a:t>
            </a:r>
            <a:r>
              <a:rPr lang="en-US" sz="2800" i="1" dirty="0"/>
              <a:t>CoA dehydrogenase . </a:t>
            </a:r>
          </a:p>
          <a:p>
            <a:pPr algn="just">
              <a:lnSpc>
                <a:spcPct val="150000"/>
              </a:lnSpc>
            </a:pPr>
            <a:r>
              <a:rPr lang="en-US" sz="2800" b="1" dirty="0"/>
              <a:t>4.Cytochromes: </a:t>
            </a:r>
            <a:r>
              <a:rPr lang="en-US" sz="2800" dirty="0"/>
              <a:t>The remaining members of the electron transport chain are cytochromes. Each contains a </a:t>
            </a:r>
            <a:r>
              <a:rPr lang="en-US" sz="2800" dirty="0" err="1"/>
              <a:t>heme</a:t>
            </a:r>
            <a:r>
              <a:rPr lang="en-US" sz="2800" dirty="0"/>
              <a:t> group made of a </a:t>
            </a:r>
            <a:r>
              <a:rPr lang="en-US" sz="2800" dirty="0" err="1"/>
              <a:t>porphyrin</a:t>
            </a:r>
            <a:r>
              <a:rPr lang="en-US" sz="2800" dirty="0"/>
              <a:t> ring containing an atom of iron ,Unlike the </a:t>
            </a:r>
            <a:r>
              <a:rPr lang="en-US" sz="2800" dirty="0" err="1"/>
              <a:t>heme</a:t>
            </a:r>
            <a:r>
              <a:rPr lang="en-US" sz="2800" dirty="0"/>
              <a:t> groups of hemoglobin, the cytochrome iron atom is reversibly converted from its ferricFe+3 to its ferrous Fe+2  form. Electrons are passed along the chain from coenzyme Q to cytochromes b and c (Complex III and a + a3).</a:t>
            </a:r>
            <a:endParaRPr lang="en-US" sz="2800" dirty="0"/>
          </a:p>
        </p:txBody>
      </p:sp>
    </p:spTree>
    <p:extLst>
      <p:ext uri="{BB962C8B-B14F-4D97-AF65-F5344CB8AC3E}">
        <p14:creationId xmlns:p14="http://schemas.microsoft.com/office/powerpoint/2010/main" val="2774551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548680"/>
            <a:ext cx="8789992" cy="5196166"/>
          </a:xfrm>
          <a:prstGeom prst="rect">
            <a:avLst/>
          </a:prstGeom>
        </p:spPr>
        <p:txBody>
          <a:bodyPr wrap="square">
            <a:spAutoFit/>
          </a:bodyPr>
          <a:lstStyle/>
          <a:p>
            <a:pPr algn="just">
              <a:lnSpc>
                <a:spcPct val="150000"/>
              </a:lnSpc>
            </a:pPr>
            <a:r>
              <a:rPr lang="en-US" sz="2800" b="1" dirty="0" smtClean="0"/>
              <a:t>5</a:t>
            </a:r>
            <a:r>
              <a:rPr lang="en-US" sz="2800" b="1" dirty="0"/>
              <a:t>. Cytochrome a </a:t>
            </a:r>
            <a:r>
              <a:rPr lang="en-US" sz="2800" b="1" dirty="0" smtClean="0"/>
              <a:t>+a3: </a:t>
            </a:r>
            <a:r>
              <a:rPr lang="en-US" sz="2800" dirty="0"/>
              <a:t>This cytochrome complexs </a:t>
            </a:r>
            <a:r>
              <a:rPr lang="en-US" sz="2800" dirty="0" smtClean="0"/>
              <a:t>is the </a:t>
            </a:r>
            <a:r>
              <a:rPr lang="en-US" sz="2800" dirty="0"/>
              <a:t>only electron </a:t>
            </a:r>
            <a:r>
              <a:rPr lang="en-US" sz="2800" dirty="0" smtClean="0"/>
              <a:t> carrier </a:t>
            </a:r>
            <a:r>
              <a:rPr lang="en-US" sz="2800" dirty="0"/>
              <a:t>in which the heme iron has a free ligand that can react directly with molecular oxygen. At this site, the transported electrons, molecular oxygen, and free protons are brought together to produce </a:t>
            </a:r>
            <a:r>
              <a:rPr lang="en-US" sz="2800" dirty="0" smtClean="0"/>
              <a:t>water. Cytochrome </a:t>
            </a:r>
            <a:r>
              <a:rPr lang="en-US" sz="2800" dirty="0"/>
              <a:t>a </a:t>
            </a:r>
            <a:r>
              <a:rPr lang="en-US" sz="2800" dirty="0" smtClean="0"/>
              <a:t>+a3 (also </a:t>
            </a:r>
            <a:r>
              <a:rPr lang="en-US" sz="2800" dirty="0"/>
              <a:t>called </a:t>
            </a:r>
            <a:r>
              <a:rPr lang="en-US" sz="2800" i="1" dirty="0"/>
              <a:t>cytochrome oxidase) </a:t>
            </a:r>
            <a:r>
              <a:rPr lang="en-US" sz="2800" dirty="0"/>
              <a:t>contains bound copper atoms that are required for this complex reaction to occur. </a:t>
            </a:r>
          </a:p>
        </p:txBody>
      </p:sp>
    </p:spTree>
    <p:extLst>
      <p:ext uri="{BB962C8B-B14F-4D97-AF65-F5344CB8AC3E}">
        <p14:creationId xmlns:p14="http://schemas.microsoft.com/office/powerpoint/2010/main" val="2815028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548680"/>
            <a:ext cx="8496944" cy="5842497"/>
          </a:xfrm>
          <a:prstGeom prst="rect">
            <a:avLst/>
          </a:prstGeom>
        </p:spPr>
        <p:txBody>
          <a:bodyPr wrap="square">
            <a:spAutoFit/>
          </a:bodyPr>
          <a:lstStyle/>
          <a:p>
            <a:pPr algn="just">
              <a:lnSpc>
                <a:spcPct val="150000"/>
              </a:lnSpc>
            </a:pPr>
            <a:r>
              <a:rPr lang="en-US" sz="2800" b="1" dirty="0" smtClean="0"/>
              <a:t>6. Site-specific inhibitors: </a:t>
            </a:r>
            <a:r>
              <a:rPr lang="en-US" sz="2800" dirty="0" smtClean="0"/>
              <a:t>These compounds prevent the passage of electrons by binding to a component of the chain, blocking the oxidation/reduction reaction. Therefore, all electron carriers before the block are fully reduced, whereas those located after the block are oxidized. [Note: Because electron transport and oxidative phosphorylation are </a:t>
            </a:r>
            <a:r>
              <a:rPr lang="en-US" sz="2800" b="1" dirty="0" smtClean="0"/>
              <a:t>tightly coupled, </a:t>
            </a:r>
            <a:r>
              <a:rPr lang="en-US" sz="2800" dirty="0" smtClean="0"/>
              <a:t>site-specific inhibition of the electron transport chain also inhibits ATP synthesis.] </a:t>
            </a:r>
            <a:endParaRPr lang="en-US" sz="2800" dirty="0"/>
          </a:p>
        </p:txBody>
      </p:sp>
    </p:spTree>
    <p:extLst>
      <p:ext uri="{BB962C8B-B14F-4D97-AF65-F5344CB8AC3E}">
        <p14:creationId xmlns:p14="http://schemas.microsoft.com/office/powerpoint/2010/main" val="3884955199"/>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TotalTime>
  <Words>767</Words>
  <Application>Microsoft Office PowerPoint</Application>
  <PresentationFormat>عرض على الشاشة (3:4)‏</PresentationFormat>
  <Paragraphs>22</Paragraphs>
  <Slides>12</Slides>
  <Notes>0</Notes>
  <HiddenSlides>0</HiddenSlides>
  <MMClips>0</MMClips>
  <ScaleCrop>false</ScaleCrop>
  <HeadingPairs>
    <vt:vector size="4" baseType="variant">
      <vt:variant>
        <vt:lpstr>نسق</vt:lpstr>
      </vt:variant>
      <vt:variant>
        <vt:i4>1</vt:i4>
      </vt:variant>
      <vt:variant>
        <vt:lpstr>عناوين الشرائح</vt:lpstr>
      </vt:variant>
      <vt:variant>
        <vt:i4>12</vt:i4>
      </vt:variant>
    </vt:vector>
  </HeadingPairs>
  <TitlesOfParts>
    <vt:vector size="13" baseType="lpstr">
      <vt:lpstr>نسق Office</vt:lpstr>
      <vt:lpstr>Biochemistry</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Biochemistry</dc:title>
  <dc:creator>DR.Ahmed Saker 2o1O</dc:creator>
  <cp:lastModifiedBy>DR.Ahmed Saker 2O11</cp:lastModifiedBy>
  <cp:revision>33</cp:revision>
  <dcterms:created xsi:type="dcterms:W3CDTF">2015-02-27T14:38:26Z</dcterms:created>
  <dcterms:modified xsi:type="dcterms:W3CDTF">2019-02-21T09:11:26Z</dcterms:modified>
</cp:coreProperties>
</file>